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5"/>
  </p:notesMasterIdLst>
  <p:handoutMasterIdLst>
    <p:handoutMasterId r:id="rId26"/>
  </p:handoutMasterIdLst>
  <p:sldIdLst>
    <p:sldId id="306" r:id="rId5"/>
    <p:sldId id="334" r:id="rId6"/>
    <p:sldId id="309" r:id="rId7"/>
    <p:sldId id="314" r:id="rId8"/>
    <p:sldId id="333" r:id="rId9"/>
    <p:sldId id="294" r:id="rId10"/>
    <p:sldId id="337" r:id="rId11"/>
    <p:sldId id="338" r:id="rId12"/>
    <p:sldId id="339" r:id="rId13"/>
    <p:sldId id="340" r:id="rId14"/>
    <p:sldId id="341" r:id="rId15"/>
    <p:sldId id="343" r:id="rId16"/>
    <p:sldId id="323" r:id="rId17"/>
    <p:sldId id="325" r:id="rId18"/>
    <p:sldId id="330" r:id="rId19"/>
    <p:sldId id="331" r:id="rId20"/>
    <p:sldId id="335" r:id="rId21"/>
    <p:sldId id="311" r:id="rId22"/>
    <p:sldId id="313" r:id="rId23"/>
    <p:sldId id="31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4136EB7-AC7A-4122-89B7-FAB23B355483}">
          <p14:sldIdLst>
            <p14:sldId id="306"/>
            <p14:sldId id="334"/>
            <p14:sldId id="309"/>
            <p14:sldId id="314"/>
          </p14:sldIdLst>
        </p14:section>
        <p14:section name="SQL Queries" id="{3DE4992B-A4FD-443E-9710-B59ED7285DA2}">
          <p14:sldIdLst>
            <p14:sldId id="333"/>
          </p14:sldIdLst>
        </p14:section>
        <p14:section name="Visualizations" id="{564FD00F-1BD1-442B-8A47-9E5A51A22E31}">
          <p14:sldIdLst>
            <p14:sldId id="294"/>
            <p14:sldId id="337"/>
            <p14:sldId id="338"/>
            <p14:sldId id="339"/>
            <p14:sldId id="340"/>
            <p14:sldId id="341"/>
          </p14:sldIdLst>
        </p14:section>
        <p14:section name="Data Cleaning" id="{C44292A1-1928-4B02-867D-67F70318903A}">
          <p14:sldIdLst>
            <p14:sldId id="343"/>
          </p14:sldIdLst>
        </p14:section>
        <p14:section name="Models" id="{F3D93181-04F1-4E69-9C1C-58EEEBA9F91C}">
          <p14:sldIdLst>
            <p14:sldId id="323"/>
            <p14:sldId id="325"/>
            <p14:sldId id="330"/>
            <p14:sldId id="331"/>
          </p14:sldIdLst>
        </p14:section>
        <p14:section name="Discussion" id="{8BD54078-AE27-4BCB-AFCF-09B50ED8A9C4}">
          <p14:sldIdLst>
            <p14:sldId id="335"/>
          </p14:sldIdLst>
        </p14:section>
        <p14:section name="Conclusion" id="{6FF0B205-47D8-44EC-9A3F-67B9A8CD033B}">
          <p14:sldIdLst>
            <p14:sldId id="311"/>
            <p14:sldId id="313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7756E6"/>
    <a:srgbClr val="6F7FFE"/>
    <a:srgbClr val="404040"/>
    <a:srgbClr val="C77BBE"/>
    <a:srgbClr val="FFFFFF"/>
    <a:srgbClr val="FF9DA7"/>
    <a:srgbClr val="C2A0EA"/>
    <a:srgbClr val="EDC948"/>
    <a:srgbClr val="B07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787" autoAdjust="0"/>
  </p:normalViewPr>
  <p:slideViewPr>
    <p:cSldViewPr snapToGrid="0">
      <p:cViewPr varScale="1">
        <p:scale>
          <a:sx n="101" d="100"/>
          <a:sy n="101" d="100"/>
        </p:scale>
        <p:origin x="996" y="10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76066F-5C0B-8877-0D9A-CF478141C3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972A9-2DE1-09F5-168C-1C221D6A3A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51CC3-D80C-482A-ACA7-EB2267AC9808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54EA0-8D3A-E468-C00F-38D9F035A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F8202-2164-8A15-B340-F6B124C2AF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BF7B-EC66-4737-9903-02F74CEB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474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Type 1, Type 2, Gestational Diabetes (diabetes while pregnant)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37 million US adults have diabetes1</a:t>
            </a:r>
          </a:p>
          <a:p>
            <a:pPr lvl="1"/>
            <a:r>
              <a:rPr lang="en-US" dirty="0"/>
              <a:t>1 in 5 of people in the United States do not know they have diabetes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96 million US adults—over a third—have prediabetes1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in 10 of people in the United States do not know they have prediabetes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People with diabetes medical costs are twice as high as for people who don’t have diabetes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0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6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created an automated neural network to test the best hyperparameter options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3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a model using the best model from the auto NN</a:t>
            </a:r>
          </a:p>
          <a:p>
            <a:endParaRPr lang="en-US" dirty="0"/>
          </a:p>
          <a:p>
            <a:r>
              <a:rPr lang="en-US" dirty="0"/>
              <a:t>better accuracy and loss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9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8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linkedin.com/in/leahnash05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://www.linkedin.com/in/isabellajad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hyperlink" Target="https://www.linkedin.com/in/valerie-grannemann-barber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www.linkedin.com/in/sandra-brau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dc.gov/diabetes/basics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-Nash/Project_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aggle.com/datasets/alexteboul/diabetes-health-indicators-datas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DiabeticStatusComparison/Story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rgbClr val="6F7FF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3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0850E-011E-C99B-6A5B-2C297E8698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r="1" b="24946"/>
          <a:stretch/>
        </p:blipFill>
        <p:spPr>
          <a:xfrm>
            <a:off x="1" y="10"/>
            <a:ext cx="12183122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400" y="1080655"/>
            <a:ext cx="6347918" cy="3078273"/>
          </a:xfrm>
        </p:spPr>
        <p:txBody>
          <a:bodyPr anchor="b">
            <a:normAutofit/>
          </a:bodyPr>
          <a:lstStyle/>
          <a:p>
            <a:r>
              <a:rPr lang="en-US" sz="5100" spc="400" dirty="0">
                <a:solidFill>
                  <a:srgbClr val="FFFFFF"/>
                </a:solidFill>
                <a:latin typeface="Palatino Linotype" panose="02040502050505030304" pitchFamily="18" charset="0"/>
              </a:rPr>
              <a:t>Predicting Diabetes With Artificial Intelligence</a:t>
            </a:r>
            <a:endParaRPr lang="en-US" sz="5100" dirty="0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9798" y="3544059"/>
            <a:ext cx="3633923" cy="239748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Isabella Taylor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Leah Nash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Sandra Braun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Valerie Grannemann-Barber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accent2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0D3D91B-2939-84A6-52A1-9AAF44672E2D}"/>
              </a:ext>
            </a:extLst>
          </p:cNvPr>
          <p:cNvSpPr txBox="1">
            <a:spLocks/>
          </p:cNvSpPr>
          <p:nvPr/>
        </p:nvSpPr>
        <p:spPr>
          <a:xfrm>
            <a:off x="166422" y="167316"/>
            <a:ext cx="6786351" cy="9375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all" spc="400" dirty="0">
                <a:solidFill>
                  <a:srgbClr val="404040"/>
                </a:solidFill>
                <a:latin typeface="Palatino Linotype" panose="02040502050505030304" pitchFamily="18" charset="0"/>
              </a:rPr>
              <a:t>visualizations</a:t>
            </a:r>
            <a:endParaRPr lang="en-US" dirty="0">
              <a:solidFill>
                <a:srgbClr val="40404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5DA67-B826-635E-AC33-B8D42B9247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014" y="1425731"/>
            <a:ext cx="7772395" cy="5361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1D57F-4153-22F6-CF98-9E6E9F7C6C00}"/>
              </a:ext>
            </a:extLst>
          </p:cNvPr>
          <p:cNvSpPr txBox="1"/>
          <p:nvPr/>
        </p:nvSpPr>
        <p:spPr>
          <a:xfrm>
            <a:off x="3559597" y="1100548"/>
            <a:ext cx="4935812" cy="333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Diabetic Status by Education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635B1-2832-0979-E482-FFA05201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80" y="1819630"/>
            <a:ext cx="954557" cy="7577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CAD2CD-034B-2070-7381-762AE0C137BD}"/>
              </a:ext>
            </a:extLst>
          </p:cNvPr>
          <p:cNvSpPr txBox="1"/>
          <p:nvPr/>
        </p:nvSpPr>
        <p:spPr>
          <a:xfrm>
            <a:off x="7904477" y="2421904"/>
            <a:ext cx="42875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There is a significant jump in those that do not have diabetes once they have completed a high school education.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The number of people with prediabetes and diabetes stays more consistent through each income category, having a small jump after having a high school education.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The trend of education and income are similar.</a:t>
            </a:r>
          </a:p>
        </p:txBody>
      </p:sp>
    </p:spTree>
    <p:extLst>
      <p:ext uri="{BB962C8B-B14F-4D97-AF65-F5344CB8AC3E}">
        <p14:creationId xmlns:p14="http://schemas.microsoft.com/office/powerpoint/2010/main" val="119391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accent2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0D3D91B-2939-84A6-52A1-9AAF44672E2D}"/>
              </a:ext>
            </a:extLst>
          </p:cNvPr>
          <p:cNvSpPr txBox="1">
            <a:spLocks/>
          </p:cNvSpPr>
          <p:nvPr/>
        </p:nvSpPr>
        <p:spPr>
          <a:xfrm>
            <a:off x="166422" y="167316"/>
            <a:ext cx="6786351" cy="9375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all" spc="400" dirty="0">
                <a:solidFill>
                  <a:srgbClr val="404040"/>
                </a:solidFill>
                <a:latin typeface="Palatino Linotype" panose="02040502050505030304" pitchFamily="18" charset="0"/>
              </a:rPr>
              <a:t>visualizations</a:t>
            </a:r>
            <a:endParaRPr lang="en-US" dirty="0">
              <a:solidFill>
                <a:srgbClr val="40404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27F5A1-05BA-AF54-6B76-5FE48FA132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021" y="1472472"/>
            <a:ext cx="7036379" cy="5385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1D57F-4153-22F6-CF98-9E6E9F7C6C00}"/>
              </a:ext>
            </a:extLst>
          </p:cNvPr>
          <p:cNvSpPr txBox="1"/>
          <p:nvPr/>
        </p:nvSpPr>
        <p:spPr>
          <a:xfrm>
            <a:off x="3559597" y="1100548"/>
            <a:ext cx="4539336" cy="333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Diabetic Status by Age 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0763E-36B1-0AB9-D77A-33F748EC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80" y="1819630"/>
            <a:ext cx="954557" cy="7577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CAD2CD-034B-2070-7381-762AE0C137BD}"/>
              </a:ext>
            </a:extLst>
          </p:cNvPr>
          <p:cNvSpPr txBox="1"/>
          <p:nvPr/>
        </p:nvSpPr>
        <p:spPr>
          <a:xfrm>
            <a:off x="7884798" y="2304003"/>
            <a:ext cx="3790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There is a rise in those that have diabetes after the age of 50. 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This could be due to a multitude of different factors. Such as aging, and other comorbidities.</a:t>
            </a:r>
          </a:p>
        </p:txBody>
      </p:sp>
    </p:spTree>
    <p:extLst>
      <p:ext uri="{BB962C8B-B14F-4D97-AF65-F5344CB8AC3E}">
        <p14:creationId xmlns:p14="http://schemas.microsoft.com/office/powerpoint/2010/main" val="88449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D33B50-DCFC-4FC8-86E6-220C10042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B0C822EA-49C6-4B57-89F4-2F6A5436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73A14DA1-3624-FCC7-7643-2A461ABB01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066" b="1792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0016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796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4476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2" name="Straight Connector">
            <a:extLst>
              <a:ext uri="{FF2B5EF4-FFF2-40B4-BE49-F238E27FC236}">
                <a16:creationId xmlns:a16="http://schemas.microsoft.com/office/drawing/2014/main" id="{C27ECE09-20A7-4AE8-973B-F66776C11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3">
            <a:extLst>
              <a:ext uri="{FF2B5EF4-FFF2-40B4-BE49-F238E27FC236}">
                <a16:creationId xmlns:a16="http://schemas.microsoft.com/office/drawing/2014/main" id="{F16E8FEA-CE1D-597C-EE20-7350094F873A}"/>
              </a:ext>
            </a:extLst>
          </p:cNvPr>
          <p:cNvSpPr txBox="1">
            <a:spLocks/>
          </p:cNvSpPr>
          <p:nvPr/>
        </p:nvSpPr>
        <p:spPr>
          <a:xfrm>
            <a:off x="8610600" y="61604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D8DA9DAA-006C-4F4B-980E-E3DF019B24E2}" type="slidenum">
              <a:rPr lang="en-US" sz="1200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C06FFE-66ED-BF18-9B13-75F13487B07C}"/>
              </a:ext>
            </a:extLst>
          </p:cNvPr>
          <p:cNvSpPr txBox="1">
            <a:spLocks/>
          </p:cNvSpPr>
          <p:nvPr/>
        </p:nvSpPr>
        <p:spPr>
          <a:xfrm>
            <a:off x="576072" y="365125"/>
            <a:ext cx="1077163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alatino Linotype" panose="02040502050505030304" pitchFamily="18" charset="0"/>
              </a:rPr>
              <a:t>Data Cleaning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A2000-D9E9-FB96-F218-728A1A8CCE24}"/>
              </a:ext>
            </a:extLst>
          </p:cNvPr>
          <p:cNvSpPr txBox="1"/>
          <p:nvPr/>
        </p:nvSpPr>
        <p:spPr>
          <a:xfrm>
            <a:off x="110753" y="2584051"/>
            <a:ext cx="93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Palatino Linotype" panose="02040502050505030304" pitchFamily="18" charset="0"/>
              </a:rPr>
              <a:t>Before:</a:t>
            </a:r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101030FE-0DF7-731E-E0B7-EA774EBF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3" y="2975184"/>
            <a:ext cx="11660434" cy="132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418E54-3842-B4E0-604D-73F884048632}"/>
              </a:ext>
            </a:extLst>
          </p:cNvPr>
          <p:cNvSpPr txBox="1"/>
          <p:nvPr/>
        </p:nvSpPr>
        <p:spPr>
          <a:xfrm>
            <a:off x="1541582" y="4411299"/>
            <a:ext cx="9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Palatino Linotype" panose="02040502050505030304" pitchFamily="18" charset="0"/>
              </a:rPr>
              <a:t>After:</a:t>
            </a:r>
          </a:p>
        </p:txBody>
      </p:sp>
      <p:pic>
        <p:nvPicPr>
          <p:cNvPr id="23" name="Picture 24">
            <a:extLst>
              <a:ext uri="{FF2B5EF4-FFF2-40B4-BE49-F238E27FC236}">
                <a16:creationId xmlns:a16="http://schemas.microsoft.com/office/drawing/2014/main" id="{275AAE2C-EF51-F835-FD7F-85925224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55" y="4822330"/>
            <a:ext cx="11689069" cy="12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E67C01-3B83-0768-D287-1FE59A378F64}"/>
              </a:ext>
            </a:extLst>
          </p:cNvPr>
          <p:cNvSpPr txBox="1"/>
          <p:nvPr/>
        </p:nvSpPr>
        <p:spPr>
          <a:xfrm>
            <a:off x="4172998" y="1953120"/>
            <a:ext cx="543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Palatino Linotype" panose="02040502050505030304" pitchFamily="18" charset="0"/>
              </a:rPr>
              <a:t>All categorical columns were encoded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Palatino Linotype" panose="02040502050505030304" pitchFamily="18" charset="0"/>
              </a:rPr>
              <a:t>Diabetes_012, Age, Education, Income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85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51FCDF7-2E17-8F18-E5D1-B08AA08C22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032" r="1" b="1758"/>
          <a:stretch/>
        </p:blipFill>
        <p:spPr>
          <a:xfrm>
            <a:off x="1" y="10"/>
            <a:ext cx="12183122" cy="685798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74" y="2084601"/>
            <a:ext cx="5945630" cy="26681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kern="1200" dirty="0">
                <a:solidFill>
                  <a:srgbClr val="1F77B4"/>
                </a:solidFill>
                <a:latin typeface="Palatino Linotype" panose="02040502050505030304" pitchFamily="18" charset="0"/>
              </a:rPr>
              <a:t>Over Sampling with SMOTE</a:t>
            </a:r>
          </a:p>
          <a:p>
            <a:pPr marL="3429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bg2"/>
                </a:solidFill>
                <a:latin typeface="Palatino Linotype" panose="02040502050505030304" pitchFamily="18" charset="0"/>
              </a:rPr>
              <a:t>Used synthetic minority over-sampling technique (SMOTE) to address class imbalance in the pre-diabetes and diabetes status population.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3B3B3E1-C24C-54C1-3D6F-64411AA5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97" y="3716044"/>
            <a:ext cx="3765910" cy="302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3FF7768-BDF0-A2B3-DA81-AB81A5915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036" y="748381"/>
            <a:ext cx="7369326" cy="1106349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cap="all" spc="400" dirty="0">
                <a:solidFill>
                  <a:srgbClr val="FFFFFF"/>
                </a:solidFill>
                <a:latin typeface="Palatino Linotype" panose="02040502050505030304" pitchFamily="18" charset="0"/>
              </a:rPr>
              <a:t>Models &amp; Results</a:t>
            </a:r>
            <a:endParaRPr lang="en-US" sz="4800" dirty="0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75B53E34-3631-4899-0B24-F991A9A84A79}"/>
              </a:ext>
            </a:extLst>
          </p:cNvPr>
          <p:cNvSpPr txBox="1">
            <a:spLocks/>
          </p:cNvSpPr>
          <p:nvPr/>
        </p:nvSpPr>
        <p:spPr>
          <a:xfrm>
            <a:off x="8610600" y="61604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D8DA9DAA-006C-4F4B-980E-E3DF019B24E2}" type="slidenum">
              <a:rPr lang="en-US" sz="1200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ADE97-B5C3-9280-C4B9-2F50CA781EB5}"/>
              </a:ext>
            </a:extLst>
          </p:cNvPr>
          <p:cNvSpPr txBox="1"/>
          <p:nvPr/>
        </p:nvSpPr>
        <p:spPr>
          <a:xfrm>
            <a:off x="6957797" y="3278237"/>
            <a:ext cx="101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41691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17FC3F45-D34A-AF9E-ABDB-25E531B0A9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032" r="1" b="1758"/>
          <a:stretch/>
        </p:blipFill>
        <p:spPr>
          <a:xfrm>
            <a:off x="1" y="10"/>
            <a:ext cx="12183122" cy="685798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08" y="2260324"/>
            <a:ext cx="8270494" cy="163450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Palatino Linotype" panose="02040502050505030304" pitchFamily="18" charset="0"/>
              </a:rPr>
              <a:t>Automated Neural Network without Pre-Diabetes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Pre-diabetes was removed from the target and added to the features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An auto neural network model was run with the new parameters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Best model collected from auto neural network model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C4DFC-4DD1-02EB-2EA1-3C82B1D9E63F}"/>
              </a:ext>
            </a:extLst>
          </p:cNvPr>
          <p:cNvSpPr txBox="1"/>
          <p:nvPr/>
        </p:nvSpPr>
        <p:spPr>
          <a:xfrm>
            <a:off x="573870" y="4528907"/>
            <a:ext cx="3970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Loss &amp; Accuracy from Auto NN Test: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94FDF8-CA8F-EED4-4A81-08ECF972C22D}"/>
              </a:ext>
            </a:extLst>
          </p:cNvPr>
          <p:cNvSpPr txBox="1"/>
          <p:nvPr/>
        </p:nvSpPr>
        <p:spPr>
          <a:xfrm>
            <a:off x="6698389" y="4300426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Best Model: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E47A82C-5671-BE4F-2AA6-381D51C45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08" y="5045587"/>
            <a:ext cx="4587485" cy="3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F841E35F-DBA5-5132-4D7C-5B1C1668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389" y="4787190"/>
            <a:ext cx="3834609" cy="199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F7E90882-783A-09B8-1B94-638CA1413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036" y="748381"/>
            <a:ext cx="7369326" cy="1106349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cap="all" spc="400" dirty="0">
                <a:solidFill>
                  <a:srgbClr val="FFFFFF"/>
                </a:solidFill>
                <a:latin typeface="Palatino Linotype" panose="02040502050505030304" pitchFamily="18" charset="0"/>
              </a:rPr>
              <a:t>Models &amp; Results</a:t>
            </a:r>
            <a:endParaRPr lang="en-US" sz="4800" dirty="0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Slide Number Placeholder 23">
            <a:extLst>
              <a:ext uri="{FF2B5EF4-FFF2-40B4-BE49-F238E27FC236}">
                <a16:creationId xmlns:a16="http://schemas.microsoft.com/office/drawing/2014/main" id="{AE6F7009-6BC2-C6AE-F178-BC178C96664E}"/>
              </a:ext>
            </a:extLst>
          </p:cNvPr>
          <p:cNvSpPr txBox="1">
            <a:spLocks/>
          </p:cNvSpPr>
          <p:nvPr/>
        </p:nvSpPr>
        <p:spPr>
          <a:xfrm>
            <a:off x="8610600" y="61604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D8DA9DAA-006C-4F4B-980E-E3DF019B24E2}" type="slidenum">
              <a:rPr lang="en-US" sz="1200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9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E3DE381D-CCD4-1A4C-2EE8-10CD509848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032" r="1" b="1758"/>
          <a:stretch/>
        </p:blipFill>
        <p:spPr>
          <a:xfrm>
            <a:off x="1" y="10"/>
            <a:ext cx="12183122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036" y="748381"/>
            <a:ext cx="7369326" cy="1106349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cap="all" spc="400" dirty="0">
                <a:solidFill>
                  <a:srgbClr val="FFFFFF"/>
                </a:solidFill>
                <a:latin typeface="Palatino Linotype" panose="02040502050505030304" pitchFamily="18" charset="0"/>
              </a:rPr>
              <a:t>Models &amp; Results</a:t>
            </a:r>
            <a:endParaRPr lang="en-US" sz="4800" dirty="0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816" y="2355942"/>
            <a:ext cx="6507765" cy="1259237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latin typeface="Palatino Linotype" panose="02040502050505030304" pitchFamily="18" charset="0"/>
              </a:rPr>
              <a:t>Neural Network using Best Model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Accuracy aligned with the results we were expecting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Most accurate model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1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191A3-7904-FAEC-8F01-1EC617851DF0}"/>
              </a:ext>
            </a:extLst>
          </p:cNvPr>
          <p:cNvSpPr txBox="1"/>
          <p:nvPr/>
        </p:nvSpPr>
        <p:spPr>
          <a:xfrm>
            <a:off x="546847" y="4202013"/>
            <a:ext cx="225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Best Model Used: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B5E3B-8038-C266-CB29-EACCEA2F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12" y="4689714"/>
            <a:ext cx="3791387" cy="1980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89646-DD67-494B-42E3-D61B321E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947" y="4287636"/>
            <a:ext cx="3270952" cy="2382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EDB04-EC0B-9BC3-D597-985F23F08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899" y="4287636"/>
            <a:ext cx="3368214" cy="2382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789D3C-5025-B4FB-4EC3-FA453B852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7268" y="2164525"/>
            <a:ext cx="4442845" cy="1958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BE4C2-B955-5C0C-D4BD-A3E49FEB1B5D}"/>
              </a:ext>
            </a:extLst>
          </p:cNvPr>
          <p:cNvSpPr txBox="1"/>
          <p:nvPr/>
        </p:nvSpPr>
        <p:spPr>
          <a:xfrm>
            <a:off x="8265558" y="1791602"/>
            <a:ext cx="98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193060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D33B50-DCFC-4FC8-86E6-220C10042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B0C822EA-49C6-4B57-89F4-2F6A5436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73A14DA1-3624-FCC7-7643-2A461ABB01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066" b="1792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622" y="969611"/>
            <a:ext cx="4040714" cy="17474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000" b="1" kern="1200" cap="all" spc="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 Removed</a:t>
            </a:r>
            <a:endParaRPr lang="en-US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0016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796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4476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2" name="Straight Connector">
            <a:extLst>
              <a:ext uri="{FF2B5EF4-FFF2-40B4-BE49-F238E27FC236}">
                <a16:creationId xmlns:a16="http://schemas.microsoft.com/office/drawing/2014/main" id="{C27ECE09-20A7-4AE8-973B-F66776C11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CA20FCED-B5CF-CC61-4F4C-6E1D98556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6626" y="2829490"/>
            <a:ext cx="6505328" cy="152915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Palatino Linotype" panose="02040502050505030304" pitchFamily="18" charset="0"/>
              </a:rPr>
              <a:t>Original dataset: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Random Forest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Decision Tree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Logistic Regression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Neural Network with Random Oversampler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3F022-262C-7D34-DE97-13AD85EDC422}"/>
              </a:ext>
            </a:extLst>
          </p:cNvPr>
          <p:cNvSpPr txBox="1"/>
          <p:nvPr/>
        </p:nvSpPr>
        <p:spPr>
          <a:xfrm>
            <a:off x="3579749" y="4626517"/>
            <a:ext cx="72434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Cleaned dataset: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Neural Network Model with Oversampled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Logistic Regression with Oversampled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Logistic Regression with Random Oversampler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Logistic Regression with multioutput Classifier &amp; SMOTE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Automated Neural Network with Oversampled data</a:t>
            </a:r>
          </a:p>
        </p:txBody>
      </p:sp>
      <p:sp>
        <p:nvSpPr>
          <p:cNvPr id="13" name="Slide Number Placeholder 23">
            <a:extLst>
              <a:ext uri="{FF2B5EF4-FFF2-40B4-BE49-F238E27FC236}">
                <a16:creationId xmlns:a16="http://schemas.microsoft.com/office/drawing/2014/main" id="{F16E8FEA-CE1D-597C-EE20-7350094F873A}"/>
              </a:ext>
            </a:extLst>
          </p:cNvPr>
          <p:cNvSpPr txBox="1">
            <a:spLocks/>
          </p:cNvSpPr>
          <p:nvPr/>
        </p:nvSpPr>
        <p:spPr>
          <a:xfrm>
            <a:off x="8610600" y="61604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D8DA9DAA-006C-4F4B-980E-E3DF019B24E2}" type="slidenum">
              <a:rPr lang="en-US" sz="1200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1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37217-3BE1-3DCC-5E74-7993B142B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1" r="36839" b="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4368516C-1C68-30F8-1882-A178F9F25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3354" y="3142208"/>
            <a:ext cx="4143151" cy="1828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lvl="1"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rPr>
              <a:t>Challenges</a:t>
            </a:r>
          </a:p>
          <a:p>
            <a:pPr marL="9144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Imbalanced data</a:t>
            </a:r>
          </a:p>
          <a:p>
            <a:pPr marL="9144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Self reported data</a:t>
            </a:r>
          </a:p>
          <a:p>
            <a:pPr marL="9144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Feature Engineering</a:t>
            </a:r>
          </a:p>
          <a:p>
            <a:pPr marL="571500" lvl="1" algn="l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FBC5D0-C397-EA65-46F9-CD00C456573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z="1200" b="1" cap="all" spc="100" smtClean="0">
                <a:solidFill>
                  <a:schemeClr val="accent2"/>
                </a:solidFill>
              </a:rPr>
              <a:pPr algn="r"/>
              <a:t>17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999" y="501802"/>
            <a:ext cx="6933802" cy="23633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b="1" kern="1200" cap="all" spc="400" dirty="0">
                <a:solidFill>
                  <a:srgbClr val="8F69E2"/>
                </a:solidFill>
                <a:latin typeface="Palatino Linotype" panose="02040502050505030304" pitchFamily="18" charset="0"/>
              </a:rPr>
              <a:t>Discussion</a:t>
            </a:r>
            <a:br>
              <a:rPr lang="en-US" b="1" kern="1200" cap="all" spc="400" dirty="0">
                <a:solidFill>
                  <a:srgbClr val="8F69E2"/>
                </a:solidFill>
                <a:latin typeface="Palatino Linotype" panose="02040502050505030304" pitchFamily="18" charset="0"/>
              </a:rPr>
            </a:br>
            <a:r>
              <a:rPr lang="en-US" b="1" kern="1200" cap="all" spc="400" dirty="0">
                <a:solidFill>
                  <a:srgbClr val="8F69E2"/>
                </a:solidFill>
                <a:latin typeface="Palatino Linotype" panose="02040502050505030304" pitchFamily="18" charset="0"/>
              </a:rPr>
              <a:t>limitations</a:t>
            </a:r>
            <a:br>
              <a:rPr lang="en-US" b="1" kern="1200" cap="all" spc="400" dirty="0">
                <a:solidFill>
                  <a:srgbClr val="8F69E2"/>
                </a:solidFill>
                <a:latin typeface="Palatino Linotype" panose="02040502050505030304" pitchFamily="18" charset="0"/>
              </a:rPr>
            </a:br>
            <a:r>
              <a:rPr lang="en-US" b="1" kern="1200" cap="all" spc="400" dirty="0">
                <a:solidFill>
                  <a:srgbClr val="8F69E2"/>
                </a:solidFill>
                <a:latin typeface="Palatino Linotype" panose="02040502050505030304" pitchFamily="18" charset="0"/>
              </a:rPr>
              <a:t>&amp; future work</a:t>
            </a:r>
            <a:endParaRPr lang="en-US" kern="1200" dirty="0">
              <a:solidFill>
                <a:srgbClr val="8F69E2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86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BCE8DCC3-13AB-8366-8649-3DAEE2A31A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032" r="1" b="1758"/>
          <a:stretch/>
        </p:blipFill>
        <p:spPr>
          <a:xfrm>
            <a:off x="1" y="10"/>
            <a:ext cx="12183122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800" y="1114049"/>
            <a:ext cx="5005365" cy="1061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448" y="2483417"/>
            <a:ext cx="8519875" cy="23974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While we were able to achieve a satisfactory overall accuracy score on our final model, the predicting power for diabetes and no diabetes would likely not be acceptable to be used in a clinical setting. </a:t>
            </a:r>
          </a:p>
          <a:p>
            <a:pPr>
              <a:lnSpc>
                <a:spcPct val="90000"/>
              </a:lnSpc>
            </a:pPr>
            <a:r>
              <a:rPr lang="en-US" sz="17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Despite our inability to predict for prediabetes, it was a valuable learning experience that taught us the importance of trial and error when developing a data model for practical applications. 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3437" y="623907"/>
            <a:ext cx="37385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Predicting diabetes with ai</a:t>
            </a:r>
          </a:p>
        </p:txBody>
      </p:sp>
      <p:sp>
        <p:nvSpPr>
          <p:cNvPr id="6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9122096E-1316-9103-D251-970AAF6247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066" b="1792"/>
          <a:stretch/>
        </p:blipFill>
        <p:spPr>
          <a:xfrm>
            <a:off x="0" y="-8878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32" y="797592"/>
            <a:ext cx="3039278" cy="13736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i="0" kern="1200" cap="all" baseline="0" dirty="0">
                <a:solidFill>
                  <a:srgbClr val="FFFFFF"/>
                </a:solidFill>
                <a:latin typeface="Palatino Linotype" panose="02040502050505030304" pitchFamily="18" charset="0"/>
              </a:rPr>
              <a:t>Team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5757" y="623907"/>
            <a:ext cx="36339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Predicting diabetes with ai</a:t>
            </a:r>
          </a:p>
        </p:txBody>
      </p:sp>
      <p:sp>
        <p:nvSpPr>
          <p:cNvPr id="3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1988" y="61339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white"/>
                </a:solidFill>
              </a:rPr>
              <a:t>04/2023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24A4AB-9177-22BB-8304-CF6267EC4D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clrChange>
              <a:clrFrom>
                <a:srgbClr val="1D2226"/>
              </a:clrFrom>
              <a:clrTo>
                <a:srgbClr val="1D22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993" y="2222242"/>
            <a:ext cx="2743197" cy="2687965"/>
          </a:xfrm>
          <a:prstGeom prst="rect">
            <a:avLst/>
          </a:prstGeom>
        </p:spPr>
      </p:pic>
      <p:pic>
        <p:nvPicPr>
          <p:cNvPr id="22" name="Picture 21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8E13982E-2EA7-C479-0267-E6A0BC24EB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0697" y="2223672"/>
            <a:ext cx="2705096" cy="2685107"/>
          </a:xfrm>
          <a:prstGeom prst="rect">
            <a:avLst/>
          </a:prstGeom>
        </p:spPr>
      </p:pic>
      <p:pic>
        <p:nvPicPr>
          <p:cNvPr id="24" name="Picture 23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54F4CCA7-CF35-A995-F347-60AF8AA26C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0067" y="2223671"/>
            <a:ext cx="2675224" cy="2685108"/>
          </a:xfrm>
          <a:prstGeom prst="rect">
            <a:avLst/>
          </a:prstGeom>
        </p:spPr>
      </p:pic>
      <p:pic>
        <p:nvPicPr>
          <p:cNvPr id="26" name="Picture 25" descr="A picture containing person, black, indoor, young&#10;&#10;Description automatically generated">
            <a:extLst>
              <a:ext uri="{FF2B5EF4-FFF2-40B4-BE49-F238E27FC236}">
                <a16:creationId xmlns:a16="http://schemas.microsoft.com/office/drawing/2014/main" id="{A9253902-3CEA-1FAD-E856-FA69FC9B85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64009" y="2214793"/>
            <a:ext cx="2836381" cy="26851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FA7EAD-A271-67C5-C7D7-7FC15EC17095}"/>
              </a:ext>
            </a:extLst>
          </p:cNvPr>
          <p:cNvSpPr txBox="1"/>
          <p:nvPr/>
        </p:nvSpPr>
        <p:spPr>
          <a:xfrm>
            <a:off x="683993" y="5064456"/>
            <a:ext cx="189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Isabella Taylor</a:t>
            </a:r>
            <a:endParaRPr 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258E18-FB3E-EA61-16FA-CD790E8F789C}"/>
              </a:ext>
            </a:extLst>
          </p:cNvPr>
          <p:cNvSpPr txBox="1"/>
          <p:nvPr/>
        </p:nvSpPr>
        <p:spPr>
          <a:xfrm>
            <a:off x="3389991" y="5064456"/>
            <a:ext cx="189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Leah Nash</a:t>
            </a:r>
            <a:endParaRPr 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61FF76-0EB7-63B8-F5F7-ADA647D52447}"/>
              </a:ext>
            </a:extLst>
          </p:cNvPr>
          <p:cNvSpPr txBox="1"/>
          <p:nvPr/>
        </p:nvSpPr>
        <p:spPr>
          <a:xfrm>
            <a:off x="6095990" y="5064456"/>
            <a:ext cx="189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Sandra Braun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3FCE00-EF69-16FB-2448-4D9173526E11}"/>
              </a:ext>
            </a:extLst>
          </p:cNvPr>
          <p:cNvSpPr txBox="1"/>
          <p:nvPr/>
        </p:nvSpPr>
        <p:spPr>
          <a:xfrm>
            <a:off x="8685291" y="5057040"/>
            <a:ext cx="334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Valerie Grannemann-Barber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31" name="Picture 12">
            <a:extLst>
              <a:ext uri="{FF2B5EF4-FFF2-40B4-BE49-F238E27FC236}">
                <a16:creationId xmlns:a16="http://schemas.microsoft.com/office/drawing/2014/main" id="{82BD1634-D99B-13FD-6C50-BA633A502F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066" b="1792"/>
          <a:stretch/>
        </p:blipFill>
        <p:spPr>
          <a:xfrm>
            <a:off x="0" y="-8878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682888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latin typeface="Palatino Linotype" panose="02040502050505030304" pitchFamily="18" charset="0"/>
              </a:rPr>
              <a:t>Background</a:t>
            </a:r>
            <a:endParaRPr lang="en-US" kern="1200" dirty="0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Predicting diabetes with ai</a:t>
            </a:r>
          </a:p>
        </p:txBody>
      </p:sp>
      <p:sp>
        <p:nvSpPr>
          <p:cNvPr id="5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6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65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7BDEDFB-33C2-7C9B-395D-0E3CD15D47E5}"/>
              </a:ext>
            </a:extLst>
          </p:cNvPr>
          <p:cNvSpPr txBox="1">
            <a:spLocks/>
          </p:cNvSpPr>
          <p:nvPr/>
        </p:nvSpPr>
        <p:spPr>
          <a:xfrm>
            <a:off x="1830693" y="2579459"/>
            <a:ext cx="9182675" cy="220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Diabetes </a:t>
            </a:r>
            <a:r>
              <a:rPr lang="en-US" sz="1800" dirty="0">
                <a:solidFill>
                  <a:srgbClr val="F2F2F2"/>
                </a:solidFill>
                <a:latin typeface="Palatino Linotype" panose="02040502050505030304" pitchFamily="18" charset="0"/>
              </a:rPr>
              <a:t>is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 a chronic disease that affects how your body utilizes insulin to transport </a:t>
            </a: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circulating blood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glucose into cells for energy consumption</a:t>
            </a:r>
          </a:p>
          <a:p>
            <a:pPr marL="571500" lvl="1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Three main </a:t>
            </a: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types of diabetes</a:t>
            </a:r>
            <a:r>
              <a:rPr lang="en-US" sz="1800" baseline="30000" dirty="0">
                <a:solidFill>
                  <a:schemeClr val="bg2"/>
                </a:solidFill>
                <a:latin typeface="Palatino Linotype" panose="02040502050505030304" pitchFamily="18" charset="0"/>
              </a:rPr>
              <a:t>1</a:t>
            </a:r>
            <a:endParaRPr lang="en-US" sz="1800" dirty="0">
              <a:solidFill>
                <a:schemeClr val="bg2"/>
              </a:solidFill>
              <a:latin typeface="Palatino Linotype" panose="02040502050505030304" pitchFamily="18" charset="0"/>
            </a:endParaRPr>
          </a:p>
          <a:p>
            <a:pPr marL="342900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More than 133 million people in the United States have diabetes or prediabetes</a:t>
            </a:r>
            <a:r>
              <a:rPr lang="en-US" sz="1800" baseline="300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1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Palatino Linotype" panose="02040502050505030304" pitchFamily="18" charset="0"/>
            </a:endParaRPr>
          </a:p>
          <a:p>
            <a:pPr marL="342900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Medical costs and lost work and wages related to diabetes total $327 billion yearly</a:t>
            </a:r>
            <a:r>
              <a:rPr lang="en-US" sz="1800" baseline="300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1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36E3D-FB02-3CDD-EF60-683EE828FE39}"/>
              </a:ext>
            </a:extLst>
          </p:cNvPr>
          <p:cNvSpPr txBox="1"/>
          <p:nvPr/>
        </p:nvSpPr>
        <p:spPr>
          <a:xfrm>
            <a:off x="990721" y="6261913"/>
            <a:ext cx="259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rgbClr val="0563C1"/>
                </a:solidFill>
                <a:latin typeface="Palatino Linotype" panose="020405020505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CDC Diabetes Information Page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21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A359BEF-58E3-4A54-AB06-435D1A501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!!Rectangle">
            <a:extLst>
              <a:ext uri="{FF2B5EF4-FFF2-40B4-BE49-F238E27FC236}">
                <a16:creationId xmlns:a16="http://schemas.microsoft.com/office/drawing/2014/main" id="{E5CBF618-D78A-412F-9D86-1D6288E82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552EFC-30BB-844E-BDD2-BA8DDC0B67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2500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63" y="1182320"/>
            <a:ext cx="4323693" cy="31529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4987" y="2848139"/>
            <a:ext cx="4124758" cy="27750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Isabella Taylor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Leah Nash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Sandra Braun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Valerie Grannemann-Barber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Full project on </a:t>
            </a:r>
            <a:r>
              <a:rPr lang="en-US" dirty="0">
                <a:solidFill>
                  <a:srgbClr val="7756E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dirty="0">
              <a:solidFill>
                <a:srgbClr val="7756E6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04/2023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Predicting diabetes with ai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433C54AF-9F8A-6D44-09B5-4F7B30792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066" b="1792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69" y="381935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kern="1200" cap="all" spc="400" dirty="0">
                <a:solidFill>
                  <a:srgbClr val="FFFFFF"/>
                </a:solidFill>
                <a:latin typeface="Palatino Linotype" panose="02040502050505030304" pitchFamily="18" charset="0"/>
              </a:rPr>
              <a:t>Dataset</a:t>
            </a:r>
            <a:endParaRPr lang="en-US" kern="1200" dirty="0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6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069" y="3175552"/>
            <a:ext cx="5983696" cy="2809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Behavioral Risk Factor Surveillance System (BRFSS)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US-based annual telephone survey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Palatino Linotype" panose="02040502050505030304" pitchFamily="18" charset="0"/>
              </a:rPr>
              <a:t>Kaggle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</a:rPr>
              <a:t>Link: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Palatino Linotype" panose="020405020505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Diabetes Health Indicators Dataset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Slide Number Placeholder 23">
            <a:extLst>
              <a:ext uri="{FF2B5EF4-FFF2-40B4-BE49-F238E27FC236}">
                <a16:creationId xmlns:a16="http://schemas.microsoft.com/office/drawing/2014/main" id="{4D0A5D99-DBF2-FF8E-EAF8-CF2A0A76A325}"/>
              </a:ext>
            </a:extLst>
          </p:cNvPr>
          <p:cNvSpPr txBox="1">
            <a:spLocks/>
          </p:cNvSpPr>
          <p:nvPr/>
        </p:nvSpPr>
        <p:spPr>
          <a:xfrm>
            <a:off x="8610600" y="61604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D8DA9DAA-006C-4F4B-980E-E3DF019B24E2}" type="slidenum">
              <a:rPr lang="en-US" sz="1200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5D7B365E-66A0-68A1-0D71-14851BB1A858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b="1" cap="all" spc="100" dirty="0">
                <a:solidFill>
                  <a:srgbClr val="FFFFFF"/>
                </a:solidFill>
              </a:rPr>
              <a:t>Predicting diabetes with ai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716" y="605599"/>
            <a:ext cx="4195674" cy="9570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kern="1200" cap="all" spc="400" dirty="0">
                <a:solidFill>
                  <a:srgbClr val="8F69E2"/>
                </a:solidFill>
                <a:latin typeface="Palatino Linotype" panose="02040502050505030304" pitchFamily="18" charset="0"/>
              </a:rPr>
              <a:t>Method</a:t>
            </a:r>
            <a:endParaRPr lang="en-US" kern="1200" dirty="0">
              <a:solidFill>
                <a:srgbClr val="8F69E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37217-3BE1-3DCC-5E74-7993B142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1" r="36839" b="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0746" y="1919399"/>
            <a:ext cx="5275360" cy="25971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PySpark was utilized to read in the raw data and utilize SQL queries for EDA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Descriptive statistics were performed to understand the population included in the dataset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Tableau for visualizations: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B374D2"/>
                </a:solidFill>
                <a:latin typeface="Palatino Linotype" panose="020405020505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Diabetic Status Comparison</a:t>
            </a:r>
            <a:endParaRPr lang="en-US" sz="1800" dirty="0">
              <a:solidFill>
                <a:srgbClr val="B374D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010E-85BD-A782-8CE7-6A71D4B7316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8DA9DAA-006C-4F4B-980E-E3DF019B24E2}" type="slidenum">
              <a:rPr lang="en-US" sz="1400" b="1" cap="all" spc="100" smtClean="0">
                <a:solidFill>
                  <a:schemeClr val="accent2"/>
                </a:solidFill>
              </a:rPr>
              <a:pPr algn="r"/>
              <a:t>4</a:t>
            </a:fld>
            <a:endParaRPr lang="en-US" sz="1400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18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433C54AF-9F8A-6D44-09B5-4F7B30792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066" b="1792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01" y="72890"/>
            <a:ext cx="6392945" cy="13724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kern="1200" cap="all" spc="400" dirty="0">
                <a:solidFill>
                  <a:srgbClr val="FFFFFF"/>
                </a:solidFill>
                <a:latin typeface="Palatino Linotype" panose="02040502050505030304" pitchFamily="18" charset="0"/>
              </a:rPr>
              <a:t>SQL queries</a:t>
            </a:r>
            <a:endParaRPr lang="en-US" kern="1200" dirty="0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6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3">
            <a:extLst>
              <a:ext uri="{FF2B5EF4-FFF2-40B4-BE49-F238E27FC236}">
                <a16:creationId xmlns:a16="http://schemas.microsoft.com/office/drawing/2014/main" id="{715482FC-54DE-8056-B25E-74957A66C9D9}"/>
              </a:ext>
            </a:extLst>
          </p:cNvPr>
          <p:cNvSpPr txBox="1">
            <a:spLocks/>
          </p:cNvSpPr>
          <p:nvPr/>
        </p:nvSpPr>
        <p:spPr>
          <a:xfrm>
            <a:off x="8610600" y="61604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D8DA9DAA-006C-4F4B-980E-E3DF019B24E2}" type="slidenum">
              <a:rPr lang="en-US" sz="1200" smtClean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AACFBF-C95A-4462-1A27-7B43A79B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00" y="2944943"/>
            <a:ext cx="1158340" cy="8001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94A95E-F856-184C-4F0C-0C5E33FE5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776" y="3031469"/>
            <a:ext cx="1310754" cy="7773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EB1E17-9738-5836-997E-BC88F3B8C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947" y="5383110"/>
            <a:ext cx="1493649" cy="7773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D6D63AE-6E62-2CD8-3943-3171C9C0EEB8}"/>
              </a:ext>
            </a:extLst>
          </p:cNvPr>
          <p:cNvSpPr txBox="1"/>
          <p:nvPr/>
        </p:nvSpPr>
        <p:spPr>
          <a:xfrm>
            <a:off x="1431761" y="1974814"/>
            <a:ext cx="345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Palatino Linotype" panose="02040502050505030304" pitchFamily="18" charset="0"/>
              </a:rPr>
              <a:t>Percentage of people who eat 1+ fruits per day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AF52EE-756C-6D5A-6B08-BA759B4D2C3C}"/>
              </a:ext>
            </a:extLst>
          </p:cNvPr>
          <p:cNvSpPr txBox="1"/>
          <p:nvPr/>
        </p:nvSpPr>
        <p:spPr>
          <a:xfrm>
            <a:off x="6199248" y="2187234"/>
            <a:ext cx="348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Palatino Linotype" panose="02040502050505030304" pitchFamily="18" charset="0"/>
              </a:rPr>
              <a:t>Percentage of people who eat 1+ vegetables per day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2FE689-0566-28C9-B778-DB64274252B7}"/>
              </a:ext>
            </a:extLst>
          </p:cNvPr>
          <p:cNvSpPr txBox="1"/>
          <p:nvPr/>
        </p:nvSpPr>
        <p:spPr>
          <a:xfrm>
            <a:off x="2444262" y="4373787"/>
            <a:ext cx="3651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Palatino Linotype" panose="02040502050505030304" pitchFamily="18" charset="0"/>
              </a:rPr>
              <a:t>Percentage of people who eat 1+ fruits and vegetables per day</a:t>
            </a:r>
          </a:p>
          <a:p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A78C8CE-3A12-C17E-7F06-8D70EEE70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1247" y="5496378"/>
            <a:ext cx="1668809" cy="79397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A6A25E1-90E1-789D-DB7C-F4043611CDFD}"/>
              </a:ext>
            </a:extLst>
          </p:cNvPr>
          <p:cNvSpPr txBox="1"/>
          <p:nvPr/>
        </p:nvSpPr>
        <p:spPr>
          <a:xfrm>
            <a:off x="7023169" y="4665802"/>
            <a:ext cx="4545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Palatino Linotype" panose="02040502050505030304" pitchFamily="18" charset="0"/>
              </a:rPr>
              <a:t>Percentage of people who don’t eat fruits or vegetables</a:t>
            </a:r>
          </a:p>
        </p:txBody>
      </p:sp>
    </p:spTree>
    <p:extLst>
      <p:ext uri="{BB962C8B-B14F-4D97-AF65-F5344CB8AC3E}">
        <p14:creationId xmlns:p14="http://schemas.microsoft.com/office/powerpoint/2010/main" val="37978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CCCF752-EB31-B253-40F1-AA169397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94" y="1715223"/>
            <a:ext cx="6973257" cy="51427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7329D2E-7D27-BC7B-0961-9C30B0A9D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614" y="2348318"/>
            <a:ext cx="954557" cy="757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1D57F-4153-22F6-CF98-9E6E9F7C6C00}"/>
              </a:ext>
            </a:extLst>
          </p:cNvPr>
          <p:cNvSpPr txBox="1"/>
          <p:nvPr/>
        </p:nvSpPr>
        <p:spPr>
          <a:xfrm>
            <a:off x="3559597" y="1100548"/>
            <a:ext cx="4539336" cy="333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Distribution of Diabetic Status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0D3D91B-2939-84A6-52A1-9AAF44672E2D}"/>
              </a:ext>
            </a:extLst>
          </p:cNvPr>
          <p:cNvSpPr txBox="1">
            <a:spLocks/>
          </p:cNvSpPr>
          <p:nvPr/>
        </p:nvSpPr>
        <p:spPr>
          <a:xfrm>
            <a:off x="166422" y="167316"/>
            <a:ext cx="6786351" cy="9375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all" spc="400" dirty="0">
                <a:solidFill>
                  <a:srgbClr val="404040"/>
                </a:solidFill>
                <a:latin typeface="Palatino Linotype" panose="02040502050505030304" pitchFamily="18" charset="0"/>
              </a:rPr>
              <a:t>visualizations</a:t>
            </a:r>
            <a:endParaRPr lang="en-US" dirty="0">
              <a:solidFill>
                <a:srgbClr val="40404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CAD2CD-034B-2070-7381-762AE0C137BD}"/>
              </a:ext>
            </a:extLst>
          </p:cNvPr>
          <p:cNvSpPr txBox="1"/>
          <p:nvPr/>
        </p:nvSpPr>
        <p:spPr>
          <a:xfrm>
            <a:off x="736049" y="3106059"/>
            <a:ext cx="39842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Count of people and the percentage of having no diabetes, prediabetes, or diabetes.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Everyone in the study is over the age of 18.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Those that have gestational diabetes while pregnant are counted as having no diabetes.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1D57F-4153-22F6-CF98-9E6E9F7C6C00}"/>
              </a:ext>
            </a:extLst>
          </p:cNvPr>
          <p:cNvSpPr txBox="1"/>
          <p:nvPr/>
        </p:nvSpPr>
        <p:spPr>
          <a:xfrm>
            <a:off x="3559597" y="1100548"/>
            <a:ext cx="4539336" cy="333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Diabetic Status Comparison by Sex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0D3D91B-2939-84A6-52A1-9AAF44672E2D}"/>
              </a:ext>
            </a:extLst>
          </p:cNvPr>
          <p:cNvSpPr txBox="1">
            <a:spLocks/>
          </p:cNvSpPr>
          <p:nvPr/>
        </p:nvSpPr>
        <p:spPr>
          <a:xfrm>
            <a:off x="166422" y="167316"/>
            <a:ext cx="6786351" cy="9375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all" spc="400" dirty="0">
                <a:solidFill>
                  <a:srgbClr val="404040"/>
                </a:solidFill>
                <a:latin typeface="Palatino Linotype" panose="02040502050505030304" pitchFamily="18" charset="0"/>
              </a:rPr>
              <a:t>visualizations</a:t>
            </a:r>
            <a:endParaRPr lang="en-US" dirty="0">
              <a:solidFill>
                <a:srgbClr val="40404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CAD2CD-034B-2070-7381-762AE0C137BD}"/>
              </a:ext>
            </a:extLst>
          </p:cNvPr>
          <p:cNvSpPr txBox="1"/>
          <p:nvPr/>
        </p:nvSpPr>
        <p:spPr>
          <a:xfrm>
            <a:off x="1023740" y="2504121"/>
            <a:ext cx="4557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Comparison of Male and Female participants within the population of the study.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Count of no diabetes, prediabetes, and diabetes in Male and Female participants.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55C1F-A1D6-51E2-3282-2EA3C92D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419" y="1159668"/>
            <a:ext cx="1912786" cy="5258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DE7EA-753C-E875-7CE5-5A7C2EC0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58" y="1433740"/>
            <a:ext cx="954557" cy="757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C3A5F7-ADC6-31A9-DEBE-85BFAD9B41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4560" y="3314239"/>
            <a:ext cx="3450859" cy="33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26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2FA3C-1F9E-B9BF-2AB7-061A06AF0F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007" y="1472473"/>
            <a:ext cx="8316401" cy="5376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1D57F-4153-22F6-CF98-9E6E9F7C6C00}"/>
              </a:ext>
            </a:extLst>
          </p:cNvPr>
          <p:cNvSpPr txBox="1"/>
          <p:nvPr/>
        </p:nvSpPr>
        <p:spPr>
          <a:xfrm>
            <a:off x="3559596" y="1100548"/>
            <a:ext cx="4712533" cy="333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 of Diabetic Status by BMI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0D3D91B-2939-84A6-52A1-9AAF44672E2D}"/>
              </a:ext>
            </a:extLst>
          </p:cNvPr>
          <p:cNvSpPr txBox="1">
            <a:spLocks/>
          </p:cNvSpPr>
          <p:nvPr/>
        </p:nvSpPr>
        <p:spPr>
          <a:xfrm>
            <a:off x="166422" y="167316"/>
            <a:ext cx="6786351" cy="9375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all" spc="400" dirty="0">
                <a:solidFill>
                  <a:srgbClr val="404040"/>
                </a:solidFill>
                <a:latin typeface="Palatino Linotype" panose="02040502050505030304" pitchFamily="18" charset="0"/>
              </a:rPr>
              <a:t>visualizations</a:t>
            </a:r>
            <a:endParaRPr lang="en-US" dirty="0">
              <a:solidFill>
                <a:srgbClr val="40404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CAD2CD-034B-2070-7381-762AE0C137BD}"/>
              </a:ext>
            </a:extLst>
          </p:cNvPr>
          <p:cNvSpPr txBox="1"/>
          <p:nvPr/>
        </p:nvSpPr>
        <p:spPr>
          <a:xfrm>
            <a:off x="7294322" y="2756178"/>
            <a:ext cx="413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As the BMI gets larger, the number of non-diabetics and diabetics become closer.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Indicating that the higher the BMI, the higher the chance of having diabetes.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7FE31-D7AB-3119-27A6-3CB2A97F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80" y="1819630"/>
            <a:ext cx="954557" cy="7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5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accent2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0D3D91B-2939-84A6-52A1-9AAF44672E2D}"/>
              </a:ext>
            </a:extLst>
          </p:cNvPr>
          <p:cNvSpPr txBox="1">
            <a:spLocks/>
          </p:cNvSpPr>
          <p:nvPr/>
        </p:nvSpPr>
        <p:spPr>
          <a:xfrm>
            <a:off x="166422" y="167316"/>
            <a:ext cx="6786351" cy="9375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all" spc="400" dirty="0">
                <a:solidFill>
                  <a:srgbClr val="404040"/>
                </a:solidFill>
                <a:latin typeface="Palatino Linotype" panose="02040502050505030304" pitchFamily="18" charset="0"/>
              </a:rPr>
              <a:t>visualizations</a:t>
            </a:r>
            <a:endParaRPr lang="en-US" dirty="0">
              <a:solidFill>
                <a:srgbClr val="40404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FFC39-4D64-8660-16F6-41F887DC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460" y="1350636"/>
            <a:ext cx="7418721" cy="5507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1D57F-4153-22F6-CF98-9E6E9F7C6C00}"/>
              </a:ext>
            </a:extLst>
          </p:cNvPr>
          <p:cNvSpPr txBox="1"/>
          <p:nvPr/>
        </p:nvSpPr>
        <p:spPr>
          <a:xfrm>
            <a:off x="3559597" y="1100548"/>
            <a:ext cx="4539336" cy="333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Diabetic Status by Income Category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F0B0-A44E-2C64-2BB1-7E63EE034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80" y="1819630"/>
            <a:ext cx="954557" cy="7577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CAD2CD-034B-2070-7381-762AE0C137BD}"/>
              </a:ext>
            </a:extLst>
          </p:cNvPr>
          <p:cNvSpPr txBox="1"/>
          <p:nvPr/>
        </p:nvSpPr>
        <p:spPr>
          <a:xfrm>
            <a:off x="7872845" y="2521059"/>
            <a:ext cx="42187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The amount of people that do not have diabetes significantly rise the higher the income.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</a:rPr>
              <a:t>Whereas the number of people with prediabetes and diabetes stays more consistent through each income category.</a:t>
            </a:r>
          </a:p>
        </p:txBody>
      </p:sp>
    </p:spTree>
    <p:extLst>
      <p:ext uri="{BB962C8B-B14F-4D97-AF65-F5344CB8AC3E}">
        <p14:creationId xmlns:p14="http://schemas.microsoft.com/office/powerpoint/2010/main" val="351776197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{0E84BA11-44D1-468A-B289-AB588991F553}tf89338750_win32</Template>
  <TotalTime>22871</TotalTime>
  <Words>852</Words>
  <Application>Microsoft Office PowerPoint</Application>
  <PresentationFormat>Widescreen</PresentationFormat>
  <Paragraphs>152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Palatino Linotype</vt:lpstr>
      <vt:lpstr>Univers</vt:lpstr>
      <vt:lpstr>GradientUnivers</vt:lpstr>
      <vt:lpstr>Predicting Diabetes With Artificial Intelligence</vt:lpstr>
      <vt:lpstr>Background</vt:lpstr>
      <vt:lpstr>Dataset</vt:lpstr>
      <vt:lpstr>Method</vt:lpstr>
      <vt:lpstr>SQL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&amp; Results</vt:lpstr>
      <vt:lpstr>Models &amp; Results</vt:lpstr>
      <vt:lpstr>Models &amp; Results</vt:lpstr>
      <vt:lpstr>Models Removed</vt:lpstr>
      <vt:lpstr>Discussion limitations &amp; future work</vt:lpstr>
      <vt:lpstr>Summary</vt:lpstr>
      <vt:lpstr>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Diabetes WITH artificial intelligence</dc:title>
  <dc:creator>Isabella Taylor</dc:creator>
  <cp:lastModifiedBy>Isabella Taylor</cp:lastModifiedBy>
  <cp:revision>37</cp:revision>
  <dcterms:created xsi:type="dcterms:W3CDTF">2023-04-19T21:26:37Z</dcterms:created>
  <dcterms:modified xsi:type="dcterms:W3CDTF">2023-05-07T20:22:32Z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